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35" autoAdjust="0"/>
    <p:restoredTop sz="94660"/>
  </p:normalViewPr>
  <p:slideViewPr>
    <p:cSldViewPr>
      <p:cViewPr>
        <p:scale>
          <a:sx n="78" d="100"/>
          <a:sy n="78" d="100"/>
        </p:scale>
        <p:origin x="-102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A2AD52-EA69-4074-AD08-FA9EFC897546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37FE83-69CB-40BB-AA5B-F414FFA9F544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4C85A-74DB-4A40-856B-A03C999C84E3}" type="datetimeFigureOut">
              <a:rPr lang="it-IT" smtClean="0"/>
              <a:pPr/>
              <a:t>25/06/2008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C317C-305A-491B-B139-B2E3593B51FC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giadeinumeri.it/Volto_%20aureo.tif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6.xml"/><Relationship Id="rId5" Type="http://schemas.openxmlformats.org/officeDocument/2006/relationships/slide" Target="slide6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18.jpeg"/><Relationship Id="rId3" Type="http://schemas.openxmlformats.org/officeDocument/2006/relationships/image" Target="../media/image13.gif"/><Relationship Id="rId7" Type="http://schemas.openxmlformats.org/officeDocument/2006/relationships/image" Target="../media/image15.jpeg"/><Relationship Id="rId12" Type="http://schemas.openxmlformats.org/officeDocument/2006/relationships/slide" Target="slide17.xml"/><Relationship Id="rId17" Type="http://schemas.openxmlformats.org/officeDocument/2006/relationships/image" Target="../media/image20.jpeg"/><Relationship Id="rId2" Type="http://schemas.openxmlformats.org/officeDocument/2006/relationships/slide" Target="slide14.xml"/><Relationship Id="rId16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image" Target="../media/image17.jpeg"/><Relationship Id="rId5" Type="http://schemas.openxmlformats.org/officeDocument/2006/relationships/image" Target="../media/image14.jpeg"/><Relationship Id="rId15" Type="http://schemas.openxmlformats.org/officeDocument/2006/relationships/image" Target="../media/image19.jpeg"/><Relationship Id="rId10" Type="http://schemas.openxmlformats.org/officeDocument/2006/relationships/slide" Target="slide21.xml"/><Relationship Id="rId4" Type="http://schemas.openxmlformats.org/officeDocument/2006/relationships/slide" Target="slide15.xml"/><Relationship Id="rId9" Type="http://schemas.openxmlformats.org/officeDocument/2006/relationships/image" Target="../media/image16.jpeg"/><Relationship Id="rId1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6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29.xml"/><Relationship Id="rId7" Type="http://schemas.openxmlformats.org/officeDocument/2006/relationships/slide" Target="slide3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1.xml"/><Relationship Id="rId9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2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hyperlink" Target="http://www.cinemastudio.com/archivio/numero004/recensioni/pigreco.htm" TargetMode="External"/><Relationship Id="rId7" Type="http://schemas.openxmlformats.org/officeDocument/2006/relationships/hyperlink" Target="http://www.geocities.com/codadilupo_2000/forze.htm" TargetMode="External"/><Relationship Id="rId2" Type="http://schemas.openxmlformats.org/officeDocument/2006/relationships/hyperlink" Target="http://www.pithemovie.com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mcs.surrey.ac.uk/Personal/R.Knott/Fibonacci/fibnat.html" TargetMode="External"/><Relationship Id="rId5" Type="http://schemas.openxmlformats.org/officeDocument/2006/relationships/hyperlink" Target="http://digilander.libero.it/giannicrovatto/g-sez-au.htm" TargetMode="External"/><Relationship Id="rId4" Type="http://schemas.openxmlformats.org/officeDocument/2006/relationships/hyperlink" Target="http://www.sectioaurea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slide" Target="slide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500034" y="1785926"/>
            <a:ext cx="8215370" cy="1814525"/>
          </a:xfrm>
        </p:spPr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LA MATEMATICA OLTRE IL NUMERO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28728" y="4500570"/>
            <a:ext cx="6400800" cy="1752600"/>
          </a:xfrm>
        </p:spPr>
        <p:txBody>
          <a:bodyPr anchor="b"/>
          <a:lstStyle/>
          <a:p>
            <a:endParaRPr lang="it-IT" dirty="0" smtClean="0"/>
          </a:p>
          <a:p>
            <a:endParaRPr lang="it-IT" dirty="0"/>
          </a:p>
          <a:p>
            <a:r>
              <a:rPr lang="it-IT" sz="2000" dirty="0" smtClean="0">
                <a:latin typeface="Times New Roman" pitchFamily="18" charset="0"/>
                <a:cs typeface="Times New Roman" pitchFamily="18" charset="0"/>
              </a:rPr>
              <a:t>Di Giussani Loris</a:t>
            </a:r>
            <a:endParaRPr lang="it-IT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magine 3" descr="entra.gif">
            <a:hlinkClick r:id="" action="ppaction://hlinkshowjump?jump=nextslide"/>
            <a:hlinkHover r:id="" action="ppaction://noaction" highlightClick="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3643314"/>
            <a:ext cx="17145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85786" y="571480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Nel corpo umano ci si può ricondurre attraverso diversi esempi al rapporto aureo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magine 2" descr="http://www.magiadeinumeri.it/Mano_radiografia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71612"/>
            <a:ext cx="3214710" cy="4381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http://www.magiadeinumeri.it/Volto_%20aureo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1571612"/>
            <a:ext cx="442915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ccia circolare in giù 4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Freccia circolare in giù 5">
            <a:hlinkClick r:id="" action="ppaction://hlinkshowjump?jump=previousslide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LE SPIRALI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71472" y="1357298"/>
            <a:ext cx="80010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Il termine spirale è generalmente usato per indicare curve che ricordano forme naturali.</a:t>
            </a:r>
          </a:p>
          <a:p>
            <a:endParaRPr lang="it-IT" dirty="0"/>
          </a:p>
        </p:txBody>
      </p:sp>
      <p:pic>
        <p:nvPicPr>
          <p:cNvPr id="4" name="Immagine 3" descr="C:\Users\Loris\AppData\Local\Temp\Rar$EX84.878\lorenzoni\Design\g-spir1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974954"/>
            <a:ext cx="4876800" cy="2908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500034" y="5000636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 natura, la spirale più ricorrente è la spirale logaritmica che ha un ritmo di sviluppo legato a         un altro tipo di spirale il cui sviluppo è legato a </a:t>
            </a:r>
          </a:p>
          <a:p>
            <a:r>
              <a:rPr lang="it-IT" dirty="0" smtClean="0"/>
              <a:t> Questi due tipi di spirali sono l’archetipo della forma di molte conchiglie ma anche del                       ritmo coi quali spuntano i rami laterali di molti vegetali..</a:t>
            </a:r>
          </a:p>
          <a:p>
            <a:r>
              <a:rPr lang="it-IT" dirty="0" smtClean="0"/>
              <a:t>   </a:t>
            </a:r>
            <a:endParaRPr lang="it-IT" dirty="0"/>
          </a:p>
        </p:txBody>
      </p:sp>
      <p:pic>
        <p:nvPicPr>
          <p:cNvPr id="6" name="Immagine 5" descr="C:\Users\Loris\AppData\Local\Temp\Rar$EX84.878\lorenzoni\Design\phi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5429264"/>
            <a:ext cx="285752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magine 7" descr="C:\Users\Loris\AppData\Local\Temp\Rar$EX84.878\lorenzoni\Design\radice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5429264"/>
            <a:ext cx="357190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magine 9" descr="C:\Users\Loris\AppData\Local\Temp\Rar$EX84.878\lorenzoni\Design\phi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5429264"/>
            <a:ext cx="285752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Freccia circolare in giù 1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143644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2" name="Freccia circolare in giù 11">
            <a:hlinkClick r:id="rId5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143644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 descr="C:\Users\Loris\AppData\Local\Temp\Rar$EX00.972\lorenzoni\Design\phi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00042"/>
            <a:ext cx="757242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857224" y="5000636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ALTRI ESEMPI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DI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 SPIRALI RISCONTRABILI IN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NATURA…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Freccia circolare in giù 4">
            <a:hlinkClick r:id="rId4" action="ppaction://hlinksldjump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Freccia circolare in giù 5">
            <a:hlinkClick r:id="" action="ppaction://hlinkshowjump?jump=previousslide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C:\Users\Loris\AppData\Local\Temp\Rar$EX84.878\lorenzoni\Design\B-DNA.gif">
            <a:hlinkClick r:id="rId2" action="ppaction://hlinksldjump"/>
            <a:hlinkHover r:id="" action="ppaction://noaction" highlightClick="1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142984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magine 2" descr="C:\Users\Loris\AppData\Local\Temp\Rar$EX84.878\lorenzoni\Design\sn99cl.jpg">
            <a:hlinkClick r:id="rId4" action="ppaction://hlinksldjump"/>
            <a:hlinkHover r:id="" action="ppaction://noaction" highlightClick="1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1142984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C:\Users\Loris\AppData\Local\Temp\Rar$EX84.878\lorenzoni\Design\cavolo.JPG">
            <a:hlinkClick r:id="rId6" action="ppaction://hlinksldjump"/>
            <a:hlinkHover r:id="" action="ppaction://noaction" highlightClick="1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9124" y="1142984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 descr="C:\Users\Loris\AppData\Local\Temp\Rar$EX84.878\lorenzoni\Design\girasole_1546.jpg">
            <a:hlinkClick r:id="rId8" action="ppaction://hlinksldjump"/>
            <a:hlinkHover r:id="" action="ppaction://noaction" highlightClick="1"/>
          </p:cNvPr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43174" y="3857628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magine 5" descr="C:\Users\Loris\AppData\Local\Temp\Rar$EX84.878\lorenzoni\Design\coneflower.jpg">
            <a:hlinkClick r:id="rId10" action="ppaction://hlinksldjump"/>
            <a:hlinkHover r:id="" action="ppaction://noaction" highlightClick="1"/>
          </p:cNvPr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86512" y="3857628"/>
            <a:ext cx="157163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magine 6" descr="C:\Users\Loris\AppData\Local\Temp\Rar$EX84.878\lorenzoni\Design\mufloneaurea.jpg">
            <a:hlinkClick r:id="rId12" action="ppaction://hlinksldjump" highlightClick="1"/>
            <a:hlinkHover r:id="" action="ppaction://noaction" highlightClick="1"/>
          </p:cNvPr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215074" y="1142984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magine 7" descr="C:\Users\Loris\AppData\Local\Temp\Rar$EX84.878\lorenzoni\Design\nautilusaurea.jpg">
            <a:hlinkClick r:id="rId14" action="ppaction://hlinksldjump"/>
            <a:hlinkHover r:id="" action="ppaction://noaction" highlightClick="1"/>
          </p:cNvPr>
          <p:cNvPicPr/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857224" y="3857628"/>
            <a:ext cx="1571636" cy="15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magine 8" descr="C:\Users\Loris\AppData\Local\Temp\Rar$EX84.878\lorenzoni\Design\uraganoRita.jpg">
            <a:hlinkClick r:id="rId16" action="ppaction://hlinksldjump"/>
            <a:hlinkHover r:id="" action="ppaction://noaction" highlightClick="1"/>
          </p:cNvPr>
          <p:cNvPicPr/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429124" y="3857628"/>
            <a:ext cx="157163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sellaDiTesto 9"/>
          <p:cNvSpPr txBox="1"/>
          <p:nvPr/>
        </p:nvSpPr>
        <p:spPr>
          <a:xfrm>
            <a:off x="857224" y="2928934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    DNA                      GALASSIE                CAVOLFIORE           MUFLONE 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785786" y="5643578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  NAUTILO                  GIRASOLE                 URAGANI            COROLLA FIORE</a:t>
            </a:r>
            <a:endParaRPr lang="it-IT" dirty="0"/>
          </a:p>
        </p:txBody>
      </p:sp>
      <p:sp>
        <p:nvSpPr>
          <p:cNvPr id="13" name="Freccia circolare in giù 12">
            <a:hlinkClick r:id="" action="ppaction://hlinkshowjump?jump=previousslide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DNA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3" name="Immagine 2" descr="C:\Users\Loris\AppData\Local\Temp\Rar$EX84.878\lorenzoni\Design\B-DNA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000240"/>
            <a:ext cx="542928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714348" y="1357298"/>
            <a:ext cx="5786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La struttura a doppia elica del Dna</a:t>
            </a:r>
          </a:p>
          <a:p>
            <a:endParaRPr lang="it-IT" dirty="0"/>
          </a:p>
        </p:txBody>
      </p:sp>
      <p:sp>
        <p:nvSpPr>
          <p:cNvPr id="5" name="Freccia circolare in giù 4">
            <a:hlinkClick r:id="rId3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GALASSIE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3" name="Immagine 2" descr="C:\Users\Loris\AppData\Local\Temp\Rar$EX84.878\lorenzoni\Design\vt2004-if-g5-fig2_bi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3116"/>
            <a:ext cx="364333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C:\Users\Loris\AppData\Local\Temp\Rar$EX84.878\lorenzoni\Design\sn99cl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143116"/>
            <a:ext cx="364333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1000100" y="1285860"/>
            <a:ext cx="6929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la cui struttura è dovuta agli effetti combinati della rotazione e dell’attrazione</a:t>
            </a:r>
          </a:p>
          <a:p>
            <a:endParaRPr lang="it-IT" dirty="0"/>
          </a:p>
        </p:txBody>
      </p:sp>
      <p:sp>
        <p:nvSpPr>
          <p:cNvPr id="6" name="Freccia circolare in giù 5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  <a:cs typeface="Times New Roman" pitchFamily="18" charset="0"/>
              </a:rPr>
              <a:t>CAVOLFIORI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  <a:cs typeface="Times New Roman" pitchFamily="18" charset="0"/>
            </a:endParaRPr>
          </a:p>
        </p:txBody>
      </p:sp>
      <p:pic>
        <p:nvPicPr>
          <p:cNvPr id="3" name="Immagine 2" descr="C:\Users\Loris\AppData\Local\Temp\Rar$EX84.878\lorenzoni\Design\cavolo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500306"/>
            <a:ext cx="335758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C:\Users\Loris\AppData\Local\Temp\Rar$EX84.878\lorenzoni\Design\cavolo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500306"/>
            <a:ext cx="335758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1500166" y="1428736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che hanno rami spiraliformi 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Freccia circolare in giù 5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MUFLONE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3" name="Immagine 2" descr="C:\Users\Loris\AppData\Local\Temp\Rar$EX84.878\lorenzoni\Design\mufloneaure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000240"/>
            <a:ext cx="3838596" cy="330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/>
          <p:cNvSpPr txBox="1"/>
          <p:nvPr/>
        </p:nvSpPr>
        <p:spPr>
          <a:xfrm>
            <a:off x="1000100" y="1214422"/>
            <a:ext cx="7072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Le corna del muflone, che seguono una struttura ad elica conica</a:t>
            </a:r>
          </a:p>
          <a:p>
            <a:endParaRPr lang="it-IT" dirty="0"/>
          </a:p>
        </p:txBody>
      </p:sp>
      <p:sp>
        <p:nvSpPr>
          <p:cNvPr id="5" name="Freccia circolare in giù 4">
            <a:hlinkClick r:id="rId3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CONCHIGLIA DEL NAUTILO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3" name="Immagine 2" descr="C:\Users\Loris\AppData\Local\Temp\Rar$EX84.878\lorenzoni\Design\nautilusaure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285992"/>
            <a:ext cx="3295667" cy="327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C:\Users\Loris\AppData\Local\Temp\Rar$EX84.878\lorenzoni\Design\conchiglia_telescoptum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285992"/>
            <a:ext cx="242889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ccia circolare in giù 4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  <a:cs typeface="Times New Roman" pitchFamily="18" charset="0"/>
              </a:rPr>
              <a:t>GIRASOLI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  <a:cs typeface="Times New Roman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14348" y="1357298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semi di girasole crescono lungo due serie contrapposte di spirali logaritmiche</a:t>
            </a:r>
          </a:p>
          <a:p>
            <a:endParaRPr lang="it-IT" dirty="0"/>
          </a:p>
        </p:txBody>
      </p:sp>
      <p:pic>
        <p:nvPicPr>
          <p:cNvPr id="4" name="Immagine 3" descr="C:\Users\Loris\AppData\Local\Temp\Rar$EX84.878\lorenzoni\Design\girasole_154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357430"/>
            <a:ext cx="342902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 descr="C:\Users\Loris\AppData\Local\Temp\Rar$EX84.878\lorenzoni\Design\fibonacci zonnebloem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357430"/>
            <a:ext cx="342902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ccia circolare in giù 5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714348" y="2571744"/>
            <a:ext cx="7772400" cy="1785950"/>
          </a:xfrm>
        </p:spPr>
        <p:txBody>
          <a:bodyPr>
            <a:normAutofit/>
          </a:bodyPr>
          <a:lstStyle/>
          <a:p>
            <a:pPr algn="l"/>
            <a:r>
              <a:rPr lang="it-IT" sz="2000" dirty="0"/>
              <a:t/>
            </a:r>
            <a:br>
              <a:rPr lang="it-IT" sz="2000" dirty="0"/>
            </a:br>
            <a:r>
              <a:rPr lang="it-IT" sz="2000" dirty="0"/>
              <a:t/>
            </a:r>
            <a:br>
              <a:rPr lang="it-IT" sz="2000" dirty="0"/>
            </a:br>
            <a:endParaRPr lang="it-IT" sz="20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42910" y="2143116"/>
            <a:ext cx="7929618" cy="28623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it-IT" dirty="0">
                <a:latin typeface="Times New Roman" pitchFamily="18" charset="0"/>
                <a:cs typeface="Times New Roman" pitchFamily="18" charset="0"/>
              </a:rPr>
              <a:t>“Quando considero l’ordine matematico che si rivela al cuore del reale, la ragione mi obbliga a dire che questo sconosciuto che si nasconde dietro il Cosmo è almeno un’intelligenza </a:t>
            </a:r>
            <a:r>
              <a:rPr lang="it-IT" dirty="0" err="1">
                <a:latin typeface="Times New Roman" pitchFamily="18" charset="0"/>
                <a:cs typeface="Times New Roman" pitchFamily="18" charset="0"/>
              </a:rPr>
              <a:t>ipermatematica</a:t>
            </a:r>
            <a:r>
              <a:rPr lang="it-IT" dirty="0">
                <a:latin typeface="Times New Roman" pitchFamily="18" charset="0"/>
                <a:cs typeface="Times New Roman" pitchFamily="18" charset="0"/>
              </a:rPr>
              <a:t>, calcolante e, anche se la parola non è molto bella, relazionante, cioè in grado di fabbricare relazioni, di modo che deve appartenere ad un genere astratto e spirituale. Sotto il vuoto visibile del reale c’è dunque quello che i Greci chiamavano Logos, un elemento intelligente, razionale, che regola, dirige e anima il Cosmo, e fa sì che questo Cosmo non sia caos ma ordine”.</a:t>
            </a:r>
          </a:p>
          <a:p>
            <a:r>
              <a:rPr lang="it-IT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r"/>
            <a:r>
              <a:rPr lang="it-IT" dirty="0">
                <a:latin typeface="Times New Roman" pitchFamily="18" charset="0"/>
                <a:cs typeface="Times New Roman" pitchFamily="18" charset="0"/>
              </a:rPr>
              <a:t>Jean </a:t>
            </a:r>
            <a:r>
              <a:rPr lang="it-IT" dirty="0" err="1">
                <a:latin typeface="Times New Roman" pitchFamily="18" charset="0"/>
                <a:cs typeface="Times New Roman" pitchFamily="18" charset="0"/>
              </a:rPr>
              <a:t>Guitton</a:t>
            </a:r>
            <a:r>
              <a:rPr lang="it-IT" dirty="0">
                <a:latin typeface="Times New Roman" pitchFamily="18" charset="0"/>
                <a:cs typeface="Times New Roman" pitchFamily="18" charset="0"/>
              </a:rPr>
              <a:t>, “Dio e la Scienza”</a:t>
            </a:r>
          </a:p>
          <a:p>
            <a:endParaRPr lang="it-IT" b="1" dirty="0"/>
          </a:p>
        </p:txBody>
      </p:sp>
      <p:sp>
        <p:nvSpPr>
          <p:cNvPr id="4" name="Freccia circolare in giù 3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URAGANI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3" name="Immagine 2" descr="C:\Users\Loris\AppData\Local\Temp\Rar$EX84.878\lorenzoni\Design\uraganoRit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643050"/>
            <a:ext cx="3660860" cy="386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reccia circolare in giù 3">
            <a:hlinkClick r:id="rId3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COROLLA DEI FIORI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pic>
        <p:nvPicPr>
          <p:cNvPr id="3" name="Immagine 2" descr="C:\Users\Loris\AppData\Local\Temp\Rar$EX84.878\lorenzoni\Design\coneflower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14554"/>
            <a:ext cx="321471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Immagine 3" descr="C:\Users\Loris\AppData\Local\Temp\Rar$EX84.878\lorenzoni\Design\flower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214554"/>
            <a:ext cx="335758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ccia circolare in giù 4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SERIE </a:t>
            </a: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DI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FIBONACCI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57158" y="1428736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Nella serie di Fibonacci, ogni numero è formato dalla somma dei due numeri che lo precedono nella serie stessa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, 2, 3, 5, 8, 13, 21, 34, ... </a:t>
            </a:r>
            <a:r>
              <a:rPr lang="it-IT" dirty="0" err="1" smtClean="0"/>
              <a:t>Questipossono</a:t>
            </a:r>
            <a:r>
              <a:rPr lang="it-IT" dirty="0" smtClean="0"/>
              <a:t> essere usati per tracciare opportuni quadrati</a:t>
            </a:r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endParaRPr lang="it-IT" dirty="0"/>
          </a:p>
        </p:txBody>
      </p:sp>
      <p:pic>
        <p:nvPicPr>
          <p:cNvPr id="5" name="Immagine 4" descr="C:\Users\Loris\AppData\Local\Temp\Rar$EX00.644\lorenzoni\Design\fb_r003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428868"/>
            <a:ext cx="24860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357158" y="4000504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Se adesso in ogni quadrato si traccia in quarto di cerchio, si ottiene una spirale (detta logaritmica).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Immagine 6" descr="C:\Users\Loris\AppData\Local\Temp\Rar$EX84.878\lorenzoni\Design\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714884"/>
            <a:ext cx="335758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reccia circolare in giù 7">
            <a:hlinkClick r:id="rId4" action="ppaction://hlinksldjump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9" name="Freccia circolare in giù 8">
            <a:hlinkClick r:id="rId5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28662" y="714356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Molte cose in natura seguono la serie di Fibonacci come: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71472" y="1214422"/>
            <a:ext cx="557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L’accrescimento dei conigli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magine 3" descr="C:\Users\Loris\AppData\Local\Temp\Rar$EX00.602\lorenzoni\Design\image002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285860"/>
            <a:ext cx="4350833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642910" y="4214818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petali del cavolfiore: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Immagine 5" descr="C:\Users\Loris\AppData\Local\Temp\Rar$EX00.644\lorenzoni\Design\fibonacci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4286256"/>
            <a:ext cx="2533650" cy="227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reccia circolare in giù 6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8" name="Freccia circolare in giù 7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85786" y="500042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rami delle piante: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Loris\AppData\Local\Temp\Rar$DI09.958\fibanim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928670"/>
            <a:ext cx="4000528" cy="2714625"/>
          </a:xfrm>
          <a:prstGeom prst="rect">
            <a:avLst/>
          </a:prstGeom>
          <a:noFill/>
        </p:spPr>
      </p:pic>
      <p:pic>
        <p:nvPicPr>
          <p:cNvPr id="1028" name="Picture 4" descr="C:\Users\Loris\AppData\Local\Temp\Rar$DI04.159\fibanim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3786190"/>
            <a:ext cx="4000528" cy="2714625"/>
          </a:xfrm>
          <a:prstGeom prst="rect">
            <a:avLst/>
          </a:prstGeom>
          <a:noFill/>
        </p:spPr>
      </p:pic>
      <p:sp>
        <p:nvSpPr>
          <p:cNvPr id="5" name="Freccia circolare in giù 4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Freccia circolare in giù 5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14348" y="428604"/>
            <a:ext cx="7643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numeri di spirali del girasole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magine 2" descr="untitled.bmp"/>
          <p:cNvPicPr/>
          <p:nvPr/>
        </p:nvPicPr>
        <p:blipFill>
          <a:blip r:embed="rId2"/>
          <a:stretch>
            <a:fillRect/>
          </a:stretch>
        </p:blipFill>
        <p:spPr>
          <a:xfrm>
            <a:off x="2285984" y="785794"/>
            <a:ext cx="4714908" cy="2214578"/>
          </a:xfrm>
          <a:prstGeom prst="rect">
            <a:avLst/>
          </a:prstGeom>
        </p:spPr>
      </p:pic>
      <p:pic>
        <p:nvPicPr>
          <p:cNvPr id="38914" name="Picture 2" descr="C:\Users\Loris\AppData\Local\Temp\Rar$DI01.874\fibanim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3143248"/>
            <a:ext cx="4857784" cy="3429000"/>
          </a:xfrm>
          <a:prstGeom prst="rect">
            <a:avLst/>
          </a:prstGeom>
          <a:noFill/>
        </p:spPr>
      </p:pic>
      <p:sp>
        <p:nvSpPr>
          <p:cNvPr id="5" name="Freccia circolare in giù 4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Freccia circolare in giù 5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28596" y="571480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    Il numero di squame dell’ananas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magine 2" descr="ci_pi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571604" y="1500174"/>
            <a:ext cx="2786082" cy="3429024"/>
          </a:xfrm>
          <a:prstGeom prst="rect">
            <a:avLst/>
          </a:prstGeom>
        </p:spPr>
      </p:pic>
      <p:pic>
        <p:nvPicPr>
          <p:cNvPr id="39938" name="Picture 2" descr="C:\Users\Loris\AppData\Local\Temp\Rar$DI17.146\fibanim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00174"/>
            <a:ext cx="2357454" cy="3429000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857224" y="5500702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 numeri di Fibonacci si trovano anche nella 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  <a:hlinkClick r:id="" action="ppaction://hlinkshowjump?jump=nextslide"/>
              </a:rPr>
              <a:t>fillotassi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, l'ordinamento delle foglie su un gambo.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Freccia circolare in giù 5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FILOTTASSI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28662" y="1357298"/>
            <a:ext cx="72866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Partendo da una foglia qualunque, dopo uno, due, tre o cinque giri dalla spirale si trova sempre una foglia allineata con la prima e a seconda delle specie, questa sarà la seconda, la terza, la quinta, l'ottava o la tredicesima foglia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magine 3" descr="http://bellquel.bo.cnr.it/scuole/serpieri/erbario/Guida%20botanica/immagini/foglia/fillotass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643182"/>
            <a:ext cx="3929090" cy="392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reccia circolare in giù 4">
            <a:hlinkClick r:id="rId3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LA RICERCA </a:t>
            </a:r>
            <a:r>
              <a:rPr lang="it-IT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DI</a:t>
            </a:r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 UN EQUAZIONE FONDAMENTALE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2357422" y="2357430"/>
            <a:ext cx="4599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" action="ppaction://hlinkshowjump?jump=nextslide"/>
              </a:rPr>
              <a:t>Teoria del tutto</a:t>
            </a:r>
            <a:endParaRPr lang="it-IT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643042" y="4143380"/>
            <a:ext cx="6012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2" action="ppaction://hlinksldjump"/>
              </a:rPr>
              <a:t>Teoria delle stringhe</a:t>
            </a:r>
            <a:endParaRPr lang="it-IT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Freccia circolare in giù 5">
            <a:hlinkClick r:id="rId3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TEORIA DEL TUTTO – GUT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28596" y="1214422"/>
            <a:ext cx="84296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A sostegno dell’idea di un “ordine matematico” della natura vi è la fisica stessa;obiettivo di questa scienza è l’indagine dei fenomeni naturali e per farlo viene utilizzato il linguaggio matematico. Un obiettivo basilare della fisica del 900 è quello di ricondurre le forze presenti in natura a un'unica equazione fondamentale; se si raggiungesse questo scopo, questa “equazione del tutto” rappresenterebbe una prova sostanziale a sostegno dell’idea che esista un ordine intrinseco nella realtà naturale.</a:t>
            </a:r>
          </a:p>
          <a:p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magine 3" descr="C:\Users\Loris\AppData\Local\Temp\Rar$EX00.602\lorenzoni\Design\forze1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071810"/>
            <a:ext cx="821537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 descr="C:\Users\Loris\AppData\Local\Temp\Rar$EX00.602\lorenzoni\Design\forze2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071942"/>
            <a:ext cx="614366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ccia in giù 5"/>
          <p:cNvSpPr/>
          <p:nvPr/>
        </p:nvSpPr>
        <p:spPr>
          <a:xfrm>
            <a:off x="4286248" y="3643314"/>
            <a:ext cx="642942" cy="357190"/>
          </a:xfrm>
          <a:prstGeom prst="down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circolare in giù 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8" name="Freccia circolare in giù 7">
            <a:hlinkClick r:id="" action="ppaction://hlinkshowjump?jump=previousslide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85818"/>
          </a:xfrm>
        </p:spPr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MAPPA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71472" y="1285860"/>
            <a:ext cx="85725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“Pi greco – il teorema del delirio”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e i principali temi trattati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714348" y="1928802"/>
            <a:ext cx="46434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Che cos’e la matematica?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3143240" y="2285992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Il linguaggio dell’universo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Connettore 2 14"/>
          <p:cNvCxnSpPr/>
          <p:nvPr/>
        </p:nvCxnSpPr>
        <p:spPr>
          <a:xfrm>
            <a:off x="2357422" y="2571744"/>
            <a:ext cx="714380" cy="1588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 rot="5400000" flipH="1" flipV="1">
            <a:off x="2001026" y="2642388"/>
            <a:ext cx="714380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/>
          <p:nvPr/>
        </p:nvCxnSpPr>
        <p:spPr>
          <a:xfrm>
            <a:off x="2357422" y="3000372"/>
            <a:ext cx="714380" cy="1588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asellaDiTesto 23"/>
          <p:cNvSpPr txBox="1"/>
          <p:nvPr/>
        </p:nvSpPr>
        <p:spPr>
          <a:xfrm>
            <a:off x="3071802" y="2714620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Le costanti della natura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785786" y="3429000"/>
            <a:ext cx="8143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Sezione aurea                                  Spirali                                  Fibonacci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Connettore 2 26"/>
          <p:cNvCxnSpPr/>
          <p:nvPr/>
        </p:nvCxnSpPr>
        <p:spPr>
          <a:xfrm rot="10800000" flipV="1">
            <a:off x="2571736" y="3071810"/>
            <a:ext cx="2143140" cy="357190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/>
          <p:cNvCxnSpPr/>
          <p:nvPr/>
        </p:nvCxnSpPr>
        <p:spPr>
          <a:xfrm rot="5400000">
            <a:off x="4505324" y="3281362"/>
            <a:ext cx="428628" cy="9524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4714876" y="3071810"/>
            <a:ext cx="2214578" cy="357190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asellaDiTesto 40"/>
          <p:cNvSpPr txBox="1"/>
          <p:nvPr/>
        </p:nvSpPr>
        <p:spPr>
          <a:xfrm>
            <a:off x="1071538" y="4000504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La ricerca di un equazione fondamentale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2" name="Connettore 1 41"/>
          <p:cNvCxnSpPr/>
          <p:nvPr/>
        </p:nvCxnSpPr>
        <p:spPr>
          <a:xfrm rot="5400000" flipH="1" flipV="1">
            <a:off x="2001026" y="4714090"/>
            <a:ext cx="714380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2 42"/>
          <p:cNvCxnSpPr/>
          <p:nvPr/>
        </p:nvCxnSpPr>
        <p:spPr>
          <a:xfrm>
            <a:off x="2357422" y="4643446"/>
            <a:ext cx="714380" cy="1588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/>
          <p:nvPr/>
        </p:nvCxnSpPr>
        <p:spPr>
          <a:xfrm>
            <a:off x="2357422" y="5072074"/>
            <a:ext cx="714380" cy="1588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sellaDiTesto 44"/>
          <p:cNvSpPr txBox="1"/>
          <p:nvPr/>
        </p:nvSpPr>
        <p:spPr>
          <a:xfrm>
            <a:off x="3071802" y="4357694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La teoria del tutto (GUT)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CasellaDiTesto 45"/>
          <p:cNvSpPr txBox="1"/>
          <p:nvPr/>
        </p:nvSpPr>
        <p:spPr>
          <a:xfrm>
            <a:off x="3071802" y="4786322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La teoria delle stringhe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1071538" y="5429264"/>
            <a:ext cx="707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La teoria del caos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CasellaDiTesto 32"/>
          <p:cNvSpPr txBox="1"/>
          <p:nvPr/>
        </p:nvSpPr>
        <p:spPr>
          <a:xfrm>
            <a:off x="1000100" y="6000768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Bibliografia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Fusione 28">
            <a:hlinkClick r:id="rId5" action="ppaction://hlinksldjump"/>
            <a:hlinkHover r:id="" action="ppaction://noaction" highlightClick="1"/>
          </p:cNvPr>
          <p:cNvSpPr/>
          <p:nvPr/>
        </p:nvSpPr>
        <p:spPr>
          <a:xfrm rot="16200000">
            <a:off x="607191" y="1393017"/>
            <a:ext cx="357190" cy="285752"/>
          </a:xfrm>
          <a:prstGeom prst="flowChartMerg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Fusione 29">
            <a:hlinkClick r:id="rId6" action="ppaction://hlinksldjump"/>
            <a:hlinkHover r:id="" action="ppaction://noaction" highlightClick="1"/>
          </p:cNvPr>
          <p:cNvSpPr/>
          <p:nvPr/>
        </p:nvSpPr>
        <p:spPr>
          <a:xfrm rot="16200000">
            <a:off x="607191" y="2035959"/>
            <a:ext cx="357190" cy="285752"/>
          </a:xfrm>
          <a:prstGeom prst="flowChartMerg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Fusione 35">
            <a:hlinkClick r:id="rId7" action="ppaction://hlinksldjump"/>
            <a:hlinkHover r:id="" action="ppaction://noaction" highlightClick="1"/>
          </p:cNvPr>
          <p:cNvSpPr/>
          <p:nvPr/>
        </p:nvSpPr>
        <p:spPr>
          <a:xfrm rot="16200000">
            <a:off x="607191" y="5464983"/>
            <a:ext cx="357190" cy="285752"/>
          </a:xfrm>
          <a:prstGeom prst="flowChartMerg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Fusione 36">
            <a:hlinkClick r:id="rId8" action="ppaction://hlinksldjump"/>
            <a:hlinkHover r:id="" action="ppaction://noaction" highlightClick="1"/>
          </p:cNvPr>
          <p:cNvSpPr/>
          <p:nvPr/>
        </p:nvSpPr>
        <p:spPr>
          <a:xfrm rot="16200000">
            <a:off x="607191" y="4036223"/>
            <a:ext cx="357190" cy="285752"/>
          </a:xfrm>
          <a:prstGeom prst="flowChartMerg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Fusione 38">
            <a:hlinkClick r:id="rId9" action="ppaction://hlinksldjump"/>
            <a:hlinkHover r:id="" action="ppaction://noaction" highlightClick="1"/>
          </p:cNvPr>
          <p:cNvSpPr/>
          <p:nvPr/>
        </p:nvSpPr>
        <p:spPr>
          <a:xfrm rot="16200000">
            <a:off x="607191" y="6036487"/>
            <a:ext cx="357190" cy="285752"/>
          </a:xfrm>
          <a:prstGeom prst="flowChartMerg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000232" y="500042"/>
            <a:ext cx="514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La grande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</a:rPr>
              <a:t>unficiazione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Immagine 2" descr="C:\Users\Loris\AppData\Local\Temp\Rar$EX00.602\lorenzoni\Design\forze3.GI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857232"/>
            <a:ext cx="59293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reccia in giù 3"/>
          <p:cNvSpPr/>
          <p:nvPr/>
        </p:nvSpPr>
        <p:spPr>
          <a:xfrm>
            <a:off x="4143372" y="3071810"/>
            <a:ext cx="642942" cy="357190"/>
          </a:xfrm>
          <a:prstGeom prst="down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 descr="C:\Users\Loris\AppData\Local\Temp\Rar$EX00.602\lorenzoni\Design\forze4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500438"/>
            <a:ext cx="5929354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ccia circolare in giù 5">
            <a:hlinkClick r:id="" action="ppaction://hlinkshowjump?jump=previousslide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TEORIA DELLE STRINGHE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42910" y="1214422"/>
            <a:ext cx="771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Una teoria alternativa alla GUT è rappresentata dalla teoria delle stringhe; nonostante sia basata su principi completamenti differenti, anch’essa porta alla conclusione che nel mondo vige un “ordine matematico”</a:t>
            </a:r>
          </a:p>
          <a:p>
            <a:endParaRPr lang="it-IT" dirty="0"/>
          </a:p>
        </p:txBody>
      </p:sp>
      <p:pic>
        <p:nvPicPr>
          <p:cNvPr id="4" name="Immagine 3" descr="C:\Users\Loris\AppData\Local\Temp\Rar$EX01.090\lorenzoni\Design\particule-cord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285992"/>
            <a:ext cx="378621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4" descr="C:\Users\Loris\AppData\Local\Temp\Rar$EX01.090\lorenzoni\Design\supercorde-interact-fondam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285992"/>
            <a:ext cx="371477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ccia circolare in giù 5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7" name="Freccia circolare in giù 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28728" y="500042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? UNA SPIEGAZIONE PER TUTTO ?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14348" y="857232"/>
            <a:ext cx="7786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•  L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a sostituzione delle particelle puntiformi con corde è ciò che ha permesso di trovare un punto di contatto tra la gravità e le altre forze.</a:t>
            </a:r>
          </a:p>
          <a:p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714348" y="1785926"/>
            <a:ext cx="7643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• 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Partendo da un solo principio la teoria fornisce infatti una cornice di riferimento entro cui racchiudere tutte le forze e tutta la materia</a:t>
            </a:r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714348" y="2643182"/>
            <a:ext cx="7429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• 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Semplificando al massimo, potremmo affermare che 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le particelle sono le note prodotte dalle vibrazioni delle microscopiche corde. E che l’universo è la musica che con queste note è stata composta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2143108" y="492919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SPAZI A PIU’ DIMENSIONI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Freccia in giù 6"/>
          <p:cNvSpPr/>
          <p:nvPr/>
        </p:nvSpPr>
        <p:spPr>
          <a:xfrm>
            <a:off x="4071934" y="3929066"/>
            <a:ext cx="642942" cy="785818"/>
          </a:xfrm>
          <a:prstGeom prst="down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circolare in giù 7">
            <a:hlinkClick r:id="" action="ppaction://hlinkshowjump?jump=previousslide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  <a:cs typeface="Times New Roman" pitchFamily="18" charset="0"/>
              </a:rPr>
              <a:t>Teoria del Caos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  <a:cs typeface="Times New Roman" pitchFamily="18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928662" y="1285860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Teoria scientifica, nata su sperimentazioni fisiche, biologiche, matematiche, socio-economiche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928662" y="2500306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Il caos, non può più essere visto come casualità e totale mancanza di ordine, ma unicamente, come un ordine così complesso da sfuggire alla percezione e alla comprensione umana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000100" y="421481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caos non è sinonimo di caso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071538" y="5214950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nel disordine in realtà esiste un ordine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Freccia in giù 6"/>
          <p:cNvSpPr/>
          <p:nvPr/>
        </p:nvSpPr>
        <p:spPr>
          <a:xfrm>
            <a:off x="4214810" y="2071678"/>
            <a:ext cx="642942" cy="357190"/>
          </a:xfrm>
          <a:prstGeom prst="down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in giù 7"/>
          <p:cNvSpPr/>
          <p:nvPr/>
        </p:nvSpPr>
        <p:spPr>
          <a:xfrm>
            <a:off x="4214810" y="3643314"/>
            <a:ext cx="642942" cy="357190"/>
          </a:xfrm>
          <a:prstGeom prst="down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in giù 8"/>
          <p:cNvSpPr/>
          <p:nvPr/>
        </p:nvSpPr>
        <p:spPr>
          <a:xfrm>
            <a:off x="4214810" y="4786322"/>
            <a:ext cx="642942" cy="357190"/>
          </a:xfrm>
          <a:prstGeom prst="down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circolare in giù 9">
            <a:hlinkClick r:id="rId2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BIBLIOGRAFIA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14282" y="1000108"/>
            <a:ext cx="87154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it-IT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"PI GRECO - IL NUMERO DEL DELIRIO"</a:t>
            </a:r>
          </a:p>
          <a:p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Url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dirty="0" smtClean="0">
                <a:latin typeface="Times New Roman" pitchFamily="18" charset="0"/>
                <a:cs typeface="Times New Roman" pitchFamily="18" charset="0"/>
              </a:rPr>
            </a:b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Sito ufficiale del film: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http://www.pithemovie.com/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dirty="0" smtClean="0">
                <a:latin typeface="Times New Roman" pitchFamily="18" charset="0"/>
                <a:cs typeface="Times New Roman" pitchFamily="18" charset="0"/>
              </a:rPr>
            </a:b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Recensione: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3"/>
              </a:rPr>
              <a:t> http://www.cinemastudio.com/archivio/numero004/recensioni/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pigreco.htm</a:t>
            </a:r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it-IT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it-IT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MATEMATICA</a:t>
            </a:r>
          </a:p>
          <a:p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Libri</a:t>
            </a:r>
          </a:p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John D.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</a:rPr>
              <a:t>Barrow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, “</a:t>
            </a:r>
            <a:r>
              <a:rPr lang="it-IT" i="1" dirty="0" smtClean="0">
                <a:latin typeface="Times New Roman" pitchFamily="18" charset="0"/>
                <a:cs typeface="Times New Roman" pitchFamily="18" charset="0"/>
              </a:rPr>
              <a:t>I numeri dell'universo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” </a:t>
            </a:r>
            <a:br>
              <a:rPr lang="it-IT" dirty="0" smtClean="0">
                <a:latin typeface="Times New Roman" pitchFamily="18" charset="0"/>
                <a:cs typeface="Times New Roman" pitchFamily="18" charset="0"/>
              </a:rPr>
            </a:b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Jean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</a:rPr>
              <a:t>Guitton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, “Dio e la Scienza”</a:t>
            </a:r>
            <a:endParaRPr lang="it-IT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</a:rPr>
              <a:t>Zingarelli</a:t>
            </a:r>
            <a:endParaRPr lang="it-IT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Url</a:t>
            </a:r>
          </a:p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Sezione aurea: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http://www.sectioaurea.com/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dirty="0" smtClean="0">
                <a:latin typeface="Times New Roman" pitchFamily="18" charset="0"/>
                <a:cs typeface="Times New Roman" pitchFamily="18" charset="0"/>
              </a:rPr>
            </a:b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Spirali e sezione aurea: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http://digilander.libero.it/giannicrovatto/g-sez-au.htm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it-IT" dirty="0" smtClean="0">
                <a:latin typeface="Times New Roman" pitchFamily="18" charset="0"/>
                <a:cs typeface="Times New Roman" pitchFamily="18" charset="0"/>
              </a:rPr>
            </a:b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Numeri di Fibonacci: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http://www.mcs.surrey.ac.uk/Personal/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R.Knott</a:t>
            </a:r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6"/>
              </a:rPr>
              <a:t>/Fibonacci/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fibnat.html</a:t>
            </a:r>
            <a:endParaRPr lang="it-IT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it-IT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FISICA</a:t>
            </a:r>
          </a:p>
          <a:p>
            <a:r>
              <a:rPr lang="it-IT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Libri</a:t>
            </a:r>
          </a:p>
          <a:p>
            <a:r>
              <a:rPr lang="it-IT" dirty="0" smtClean="0"/>
              <a:t>• Stephen Hawking , </a:t>
            </a:r>
            <a:r>
              <a:rPr lang="it-IT" i="1" dirty="0" smtClean="0"/>
              <a:t>“La teoria del tutto”</a:t>
            </a:r>
          </a:p>
          <a:p>
            <a:r>
              <a:rPr lang="it-IT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Url</a:t>
            </a:r>
          </a:p>
          <a:p>
            <a:r>
              <a:rPr lang="it-IT" dirty="0" smtClean="0"/>
              <a:t>• Le quattro forze dell'universo: </a:t>
            </a:r>
            <a:r>
              <a:rPr lang="it-IT" dirty="0" smtClean="0">
                <a:hlinkClick r:id="rId7"/>
              </a:rPr>
              <a:t>http://www.geocities.com/codadilupo_2000/</a:t>
            </a:r>
            <a:r>
              <a:rPr lang="it-IT" dirty="0" err="1" smtClean="0">
                <a:hlinkClick r:id="rId7"/>
              </a:rPr>
              <a:t>forze.htm</a:t>
            </a:r>
            <a:r>
              <a:rPr lang="it-IT" dirty="0" err="1" smtClean="0"/>
              <a:t>ll</a:t>
            </a:r>
            <a:endParaRPr lang="it-IT" dirty="0"/>
          </a:p>
        </p:txBody>
      </p:sp>
      <p:sp>
        <p:nvSpPr>
          <p:cNvPr id="4" name="Freccia circolare in giù 3">
            <a:hlinkClick r:id="rId8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PI GRECO – IL TEOREMA DEL DELIRIO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57158" y="1714488"/>
            <a:ext cx="82153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Secondo il matematico Max Cohen, protagonista del film “Pi greco – Il teorema del delirio”,</a:t>
            </a:r>
          </a:p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la natura parla attraverso la matematica,</a:t>
            </a:r>
          </a:p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tutto ciò che ci circonda si può rappresentare e comprendere attraverso i numeri,</a:t>
            </a:r>
          </a:p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• tracciando il grafico di qualunque sistema numerico ne consegue uno schema, quindi ovunque, in natura, esistono degli schemi.</a:t>
            </a:r>
          </a:p>
          <a:p>
            <a:endParaRPr lang="it-IT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57158" y="3929066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Temi del film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Connettore 2 5"/>
          <p:cNvCxnSpPr/>
          <p:nvPr/>
        </p:nvCxnSpPr>
        <p:spPr>
          <a:xfrm rot="10800000" flipV="1">
            <a:off x="2285984" y="4357694"/>
            <a:ext cx="2214578" cy="500066"/>
          </a:xfrm>
          <a:prstGeom prst="straightConnector1">
            <a:avLst/>
          </a:prstGeom>
          <a:ln w="444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>
            <a:off x="4500562" y="4357694"/>
            <a:ext cx="2071702" cy="428628"/>
          </a:xfrm>
          <a:prstGeom prst="straightConnector1">
            <a:avLst/>
          </a:prstGeom>
          <a:ln w="444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ccia circolare in giù 13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5" name="Freccia circolare in giù 14">
            <a:hlinkClick r:id="" action="ppaction://hlinkshowjump?jump=previousslide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CasellaDiTesto 9">
            <a:hlinkClick r:id="rId2" action="ppaction://hlinksldjump"/>
            <a:hlinkHover r:id="" action="ppaction://noaction" highlightClick="1"/>
          </p:cNvPr>
          <p:cNvSpPr txBox="1"/>
          <p:nvPr/>
        </p:nvSpPr>
        <p:spPr>
          <a:xfrm>
            <a:off x="857224" y="4857760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Spirale aurea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429388" y="4857760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Teoria del Caos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IL LINGUAGGIO DELL’UNIVERSO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57158" y="1357298"/>
            <a:ext cx="85725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“La struttura profonda della realtà ha una faccia conservatrice accanto a quella progressiva. Nonostante il mutamento e la dinamica incessanti del mondo visibile, vi sono aspetti della struttura dell'universo che presentano una irremovibile costanza. 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Sono questi misteriosi aspetti immutabili che rendono il nostro universo quello che è. C'è un filo rosso che segna un elemento di continuità in tutta la natura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".</a:t>
            </a:r>
          </a:p>
          <a:p>
            <a:pPr algn="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John D.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</a:rPr>
              <a:t>Barrow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"I numeri dell'universo"</a:t>
            </a:r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357158" y="3357562"/>
            <a:ext cx="8643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MATEMATICA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Connettore 2 5"/>
          <p:cNvCxnSpPr/>
          <p:nvPr/>
        </p:nvCxnSpPr>
        <p:spPr>
          <a:xfrm>
            <a:off x="2143108" y="3571876"/>
            <a:ext cx="714380" cy="1588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2928926" y="3429000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Ogni disciplina fa largamente uso degli strumenti offerti dalla matematica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Connettore 2 8"/>
          <p:cNvCxnSpPr/>
          <p:nvPr/>
        </p:nvCxnSpPr>
        <p:spPr>
          <a:xfrm rot="16200000" flipH="1">
            <a:off x="2143108" y="3571876"/>
            <a:ext cx="714380" cy="714380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2928926" y="4143380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Non è una scienza fine a se stessa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Connettore 2 14"/>
          <p:cNvCxnSpPr/>
          <p:nvPr/>
        </p:nvCxnSpPr>
        <p:spPr>
          <a:xfrm rot="16200000" flipH="1">
            <a:off x="1821637" y="3893347"/>
            <a:ext cx="1357322" cy="714380"/>
          </a:xfrm>
          <a:prstGeom prst="straightConnector1">
            <a:avLst/>
          </a:prstGeom>
          <a:ln w="31750" cmpd="sng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sellaDiTesto 16"/>
          <p:cNvSpPr txBox="1"/>
          <p:nvPr/>
        </p:nvSpPr>
        <p:spPr>
          <a:xfrm>
            <a:off x="2928926" y="4643446"/>
            <a:ext cx="58579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Fornisce la struttura per spiegare le regolarità presenti e osservate in natura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Parentesi graffa chiusa 18"/>
          <p:cNvSpPr/>
          <p:nvPr/>
        </p:nvSpPr>
        <p:spPr>
          <a:xfrm rot="5400000">
            <a:off x="4411264" y="1160845"/>
            <a:ext cx="535785" cy="8501121"/>
          </a:xfrm>
          <a:prstGeom prst="rightBrace">
            <a:avLst>
              <a:gd name="adj1" fmla="val 833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/>
          <p:cNvSpPr txBox="1"/>
          <p:nvPr/>
        </p:nvSpPr>
        <p:spPr>
          <a:xfrm>
            <a:off x="214282" y="5715016"/>
            <a:ext cx="864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dietro la natura e i suoi processi si nasconde  un “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ordine matematico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Freccia circolare in giù 20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22" name="Freccia circolare in giù 21">
            <a:hlinkClick r:id="rId2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LE COSTANTI DELLA NATURA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3500430" y="3214686"/>
            <a:ext cx="2011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2" action="ppaction://hlinksldjump"/>
              </a:rPr>
              <a:t>Spirali</a:t>
            </a:r>
            <a:endParaRPr lang="it-IT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500298" y="1643050"/>
            <a:ext cx="426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3" action="ppaction://hlinksldjump"/>
              </a:rPr>
              <a:t>Sezione Aurea</a:t>
            </a:r>
            <a:endParaRPr lang="it-IT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3071802" y="4857760"/>
            <a:ext cx="2879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hlinkClick r:id="rId4" action="ppaction://hlinksldjump"/>
              </a:rPr>
              <a:t>Fibonacci</a:t>
            </a:r>
            <a:endParaRPr lang="it-IT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Freccia circolare in giù 6">
            <a:hlinkClick r:id="rId5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uhaus 93" pitchFamily="82" charset="0"/>
              </a:rPr>
              <a:t>SEZIONE AUREA</a:t>
            </a:r>
            <a:endParaRPr lang="it-IT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uhaus 93" pitchFamily="82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00034" y="1142984"/>
            <a:ext cx="83582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La sezione aurea si costruisce dividendo un segmento AB dal punto M in modo tale che il rapporto tra le due parti, la più piccola con la più grande (AM e MB) sia uguale al rapporto della parte più grande (MB) con tutto AB.</a:t>
            </a:r>
          </a:p>
          <a:p>
            <a:endParaRPr lang="it-IT" dirty="0"/>
          </a:p>
        </p:txBody>
      </p:sp>
      <p:pic>
        <p:nvPicPr>
          <p:cNvPr id="4" name="Immagine 3" descr="C:\Users\Loris\AppData\Local\Temp\Rar$EX84.878\lorenzoni\Design\Immagine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143116"/>
            <a:ext cx="342902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500034" y="3214686"/>
            <a:ext cx="83582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Se AB è di lunghezza 1, e chiamiamo x la lunghezza del segmento MB, allora la definizione sopra fornita dà luogo alla seguente equazione:</a:t>
            </a:r>
          </a:p>
          <a:p>
            <a:endParaRPr lang="it-IT" dirty="0"/>
          </a:p>
        </p:txBody>
      </p:sp>
      <p:pic>
        <p:nvPicPr>
          <p:cNvPr id="6" name="Immagine 5" descr="C:\Users\Loris\AppData\Local\Temp\Rar$EX84.878\lorenzoni\Design\Im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929066"/>
            <a:ext cx="342902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/>
          <p:cNvSpPr txBox="1"/>
          <p:nvPr/>
        </p:nvSpPr>
        <p:spPr>
          <a:xfrm>
            <a:off x="642910" y="5072074"/>
            <a:ext cx="79296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che ha due soluzioni per x, (-1-    5  )/2 e (    5  -1)/2. </a:t>
            </a:r>
          </a:p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La prima è negativa, per cui non soddisfa le condizioni del problema. La seconda rappresenta proprio il rapporto di sezione aurea ed è un numero irrazionale corrispondente a circa 0,618. </a:t>
            </a:r>
          </a:p>
          <a:p>
            <a:endParaRPr lang="it-IT" dirty="0"/>
          </a:p>
        </p:txBody>
      </p:sp>
      <p:sp>
        <p:nvSpPr>
          <p:cNvPr id="13" name="Freccia circolare in giù 12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215082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4" name="Freccia circolare in giù 13">
            <a:hlinkClick r:id="rId4" action="ppaction://hlinksldjump"/>
            <a:hlinkHover r:id="" action="ppaction://noaction" highlightClick="1"/>
          </p:cNvPr>
          <p:cNvSpPr/>
          <p:nvPr/>
        </p:nvSpPr>
        <p:spPr>
          <a:xfrm rot="10800000" flipV="1">
            <a:off x="428596" y="6215082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cxnSp>
        <p:nvCxnSpPr>
          <p:cNvPr id="11" name="Connettore 1 10"/>
          <p:cNvCxnSpPr/>
          <p:nvPr/>
        </p:nvCxnSpPr>
        <p:spPr>
          <a:xfrm rot="16200000" flipH="1">
            <a:off x="3500430" y="5214950"/>
            <a:ext cx="214314" cy="714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 rot="5400000">
            <a:off x="3531387" y="5183993"/>
            <a:ext cx="295276" cy="714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 rot="10800000">
            <a:off x="3714744" y="5072074"/>
            <a:ext cx="214314" cy="158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 rot="16200000" flipH="1">
            <a:off x="4572000" y="5214950"/>
            <a:ext cx="214314" cy="714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 rot="5400000">
            <a:off x="4602957" y="5183993"/>
            <a:ext cx="295276" cy="7143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 rot="10800000">
            <a:off x="4786314" y="5072074"/>
            <a:ext cx="214314" cy="1588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85786" y="500042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Il reciproco di x (1/x) viene indicato con 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mmagine 3" descr="C:\Users\Loris\AppData\Local\Temp\Rar$EX84.878\lorenzoni\Design\phi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928670"/>
            <a:ext cx="714380" cy="59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714348" y="1714488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e corrisponde a 1+x, cioè circa 1,618. Molto spesso questo rapporto viene indicato come rapporto aureo e viene utilizzato nella costruzione del rettangolo aureo</a:t>
            </a:r>
          </a:p>
          <a:p>
            <a:r>
              <a:rPr lang="it-IT" dirty="0" smtClean="0"/>
              <a:t> </a:t>
            </a:r>
          </a:p>
          <a:p>
            <a:endParaRPr lang="it-IT" dirty="0"/>
          </a:p>
        </p:txBody>
      </p:sp>
      <p:pic>
        <p:nvPicPr>
          <p:cNvPr id="6" name="Immagine 5" descr="C:\Users\Loris\AppData\Local\Temp\Rar$EX84.878\lorenzoni\Design\aurea.gif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1500166" y="2643182"/>
            <a:ext cx="6143668" cy="392909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Freccia circolare in giù 6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8" name="Freccia circolare in giù 7">
            <a:hlinkClick r:id="" action="ppaction://hlinkshowjump?jump=previousslide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28662" y="428604"/>
            <a:ext cx="7072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latin typeface="Times New Roman" pitchFamily="18" charset="0"/>
                <a:cs typeface="Times New Roman" pitchFamily="18" charset="0"/>
              </a:rPr>
              <a:t>LA SEZIONE AUREA  NEL CORPO UMANO</a:t>
            </a:r>
            <a:endParaRPr lang="it-IT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Immagine 4" descr="http://www.magiadeinumeri.it/Vitruvio_aure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3062301" cy="3395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3786182" y="1214422"/>
            <a:ext cx="42148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Nel quadrato, l'altezza 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</a:rPr>
              <a:t>dell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'uomo (AB) è pari alla distanza (BC) tra le estremità delle mani con le braccia distese . La retta x-y passante per l'ombelico divide i lati AB e </a:t>
            </a:r>
            <a:r>
              <a:rPr lang="it-IT" dirty="0" err="1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 esattamente in rapporto aureo tra loro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Immagine 6" descr="http://www.magiadeinumeri.it/Venere_Botticelli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857496"/>
            <a:ext cx="1971685" cy="3838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642910" y="5000636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Anche nella Venere di Botticelli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si possono individuare</a:t>
            </a:r>
            <a:r>
              <a:rPr lang="it-IT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dirty="0" smtClean="0">
                <a:latin typeface="Times New Roman" pitchFamily="18" charset="0"/>
                <a:cs typeface="Times New Roman" pitchFamily="18" charset="0"/>
              </a:rPr>
              <a:t>diversi rapporti aurei (1:1,618)</a:t>
            </a:r>
            <a:endParaRPr lang="it-IT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Freccia circolare in giù 8">
            <a:hlinkClick r:id="" action="ppaction://hlinkshowjump?jump=nextslide"/>
            <a:hlinkHover r:id="" action="ppaction://noaction" highlightClick="1"/>
          </p:cNvPr>
          <p:cNvSpPr/>
          <p:nvPr/>
        </p:nvSpPr>
        <p:spPr>
          <a:xfrm>
            <a:off x="792958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0" name="Freccia circolare in giù 9">
            <a:hlinkClick r:id="" action="ppaction://hlinkshowjump?jump=previousslide"/>
            <a:hlinkHover r:id="" action="ppaction://noaction" highlightClick="1"/>
          </p:cNvPr>
          <p:cNvSpPr/>
          <p:nvPr/>
        </p:nvSpPr>
        <p:spPr>
          <a:xfrm rot="10800000" flipV="1">
            <a:off x="428596" y="6072206"/>
            <a:ext cx="642942" cy="285752"/>
          </a:xfrm>
          <a:prstGeom prst="curved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Tramont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</TotalTime>
  <Words>1220</Words>
  <Application>Microsoft Office PowerPoint</Application>
  <PresentationFormat>Presentazione su schermo (4:3)</PresentationFormat>
  <Paragraphs>116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34</vt:i4>
      </vt:variant>
    </vt:vector>
  </HeadingPairs>
  <TitlesOfParts>
    <vt:vector size="35" baseType="lpstr">
      <vt:lpstr>Tema di Office</vt:lpstr>
      <vt:lpstr>LA MATEMATICA OLTRE IL NUMERO</vt:lpstr>
      <vt:lpstr>  </vt:lpstr>
      <vt:lpstr>MAPPA</vt:lpstr>
      <vt:lpstr>PI GRECO – IL TEOREMA DEL DELIRIO</vt:lpstr>
      <vt:lpstr>IL LINGUAGGIO DELL’UNIVERSO</vt:lpstr>
      <vt:lpstr>LE COSTANTI DELLA NATURA</vt:lpstr>
      <vt:lpstr>SEZIONE AUREA</vt:lpstr>
      <vt:lpstr>Diapositiva 8</vt:lpstr>
      <vt:lpstr>Diapositiva 9</vt:lpstr>
      <vt:lpstr>Diapositiva 10</vt:lpstr>
      <vt:lpstr>LE SPIRALI</vt:lpstr>
      <vt:lpstr>Diapositiva 12</vt:lpstr>
      <vt:lpstr>Diapositiva 13</vt:lpstr>
      <vt:lpstr>DNA</vt:lpstr>
      <vt:lpstr>GALASSIE</vt:lpstr>
      <vt:lpstr>CAVOLFIORI</vt:lpstr>
      <vt:lpstr>MUFLONE</vt:lpstr>
      <vt:lpstr>CONCHIGLIA DEL NAUTILO</vt:lpstr>
      <vt:lpstr>GIRASOLI</vt:lpstr>
      <vt:lpstr>URAGANI</vt:lpstr>
      <vt:lpstr>COROLLA DEI FIORI</vt:lpstr>
      <vt:lpstr>SERIE DI FIBONACCI</vt:lpstr>
      <vt:lpstr>Diapositiva 23</vt:lpstr>
      <vt:lpstr>Diapositiva 24</vt:lpstr>
      <vt:lpstr>Diapositiva 25</vt:lpstr>
      <vt:lpstr>Diapositiva 26</vt:lpstr>
      <vt:lpstr>FILOTTASSI</vt:lpstr>
      <vt:lpstr>LA RICERCA DI UN EQUAZIONE FONDAMENTALE</vt:lpstr>
      <vt:lpstr>TEORIA DEL TUTTO – GUT</vt:lpstr>
      <vt:lpstr>Diapositiva 30</vt:lpstr>
      <vt:lpstr>TEORIA DELLE STRINGHE</vt:lpstr>
      <vt:lpstr>Diapositiva 32</vt:lpstr>
      <vt:lpstr>Teoria del Caos</vt:lpstr>
      <vt:lpstr>BIBLIOGRAFIA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MATEMATICA OLTRE IL NUMERO</dc:title>
  <dc:creator>Loris</dc:creator>
  <cp:lastModifiedBy>Loris</cp:lastModifiedBy>
  <cp:revision>57</cp:revision>
  <dcterms:created xsi:type="dcterms:W3CDTF">2008-06-24T08:19:36Z</dcterms:created>
  <dcterms:modified xsi:type="dcterms:W3CDTF">2008-06-25T15:18:47Z</dcterms:modified>
</cp:coreProperties>
</file>